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9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779"/>
    <a:srgbClr val="FBFDF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28163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701" y="254000"/>
            <a:ext cx="9713912" cy="66040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CONTINUING</a:t>
            </a:r>
            <a:endParaRPr lang="en-US" sz="28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400" y="1066800"/>
            <a:ext cx="9574212" cy="5461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CRITICAL INCIDENT TECHNIQUE</a:t>
            </a:r>
          </a:p>
          <a:p>
            <a:pPr marL="0" indent="0">
              <a:buNone/>
            </a:pPr>
            <a:r>
              <a:rPr lang="en-I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I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 prepares list of statements of very effective and in effective behaviour of an employee.</a:t>
            </a:r>
          </a:p>
          <a:p>
            <a:pPr marL="0" indent="0">
              <a:buNone/>
            </a:pPr>
            <a:r>
              <a:rPr lang="en-I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These critical incident represent the outstanding or poor behaviour of the employees.</a:t>
            </a:r>
          </a:p>
          <a:p>
            <a:pPr marL="0" indent="0">
              <a:buNone/>
            </a:pPr>
            <a:r>
              <a:rPr lang="en-I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The manager periodically records critical incidents of the employees behaviour.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CONFIDENTIAL REPORT</a:t>
            </a:r>
          </a:p>
          <a:p>
            <a:pPr marL="0" indent="0">
              <a:buNone/>
            </a:pPr>
            <a:r>
              <a:rPr lang="en-I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I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by employees immediate supervisors.</a:t>
            </a:r>
          </a:p>
          <a:p>
            <a:pPr marL="0" indent="0">
              <a:buNone/>
            </a:pPr>
            <a:r>
              <a:rPr lang="en-I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Report highlights the strengths and weakness of employees.</a:t>
            </a:r>
          </a:p>
          <a:p>
            <a:pPr marL="0" indent="0">
              <a:buNone/>
            </a:pPr>
            <a:r>
              <a:rPr lang="en-I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Prepared in government organisations. 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10905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1473200"/>
            <a:ext cx="8911687" cy="5207000"/>
          </a:xfrm>
        </p:spPr>
        <p:txBody>
          <a:bodyPr>
            <a:normAutofit/>
          </a:bodyPr>
          <a:lstStyle/>
          <a:p>
            <a:pPr marL="571500" indent="-571500">
              <a:buClr>
                <a:schemeClr val="accent5">
                  <a:lumMod val="50000"/>
                </a:schemeClr>
              </a:buClr>
              <a:buSzPct val="140000"/>
              <a:buFont typeface="Wingdings" panose="05000000000000000000" pitchFamily="2" charset="2"/>
              <a:buChar char="Ø"/>
            </a:pPr>
            <a:r>
              <a:rPr lang="en-I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ESSAY APPRAISAL</a:t>
            </a:r>
            <a:br>
              <a:rPr lang="en-I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I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rater</a:t>
            </a:r>
            <a:r>
              <a:rPr lang="en-I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asked to express the strong as well as weak points of the employees behaviour.</a:t>
            </a:r>
            <a:br>
              <a:rPr lang="en-I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Common method for appraising individuals for professional positions.</a:t>
            </a:r>
            <a:br>
              <a:rPr lang="en-I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sz="2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86016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9400" y="624110"/>
            <a:ext cx="10286999" cy="1280890"/>
          </a:xfrm>
        </p:spPr>
        <p:txBody>
          <a:bodyPr/>
          <a:lstStyle/>
          <a:p>
            <a:r>
              <a:rPr lang="en-IN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LIMITATIONS OF TRADITIONAL APPROACH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9400" y="1739900"/>
            <a:ext cx="9955212" cy="4889500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IN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of these methods favour traits- based measures over those developed around behaviour.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IN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of these methods are impressionistic &amp; not data –based.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IN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traditional appraisal methods are like quality control systems.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IN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of these methods do not give feedback to the appraise on his performance.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IN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These methods lay greater stress on evaluating the employee for salary and reward administration, promotions &amp; disciplinary action rather than developing him.</a:t>
            </a:r>
          </a:p>
        </p:txBody>
      </p:sp>
    </p:spTree>
    <p:extLst>
      <p:ext uri="{BB962C8B-B14F-4D97-AF65-F5344CB8AC3E}">
        <p14:creationId xmlns:p14="http://schemas.microsoft.com/office/powerpoint/2010/main" xmlns="" val="19420443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</a:t>
            </a:r>
            <a:r>
              <a:rPr lang="en-IN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 APPRAISAL METHODS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7700" y="1727200"/>
            <a:ext cx="4985376" cy="46990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by Objectives (MBO)</a:t>
            </a:r>
          </a:p>
          <a:p>
            <a:pPr>
              <a:buFont typeface="+mj-lt"/>
              <a:buAutoNum type="arabicPeriod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Behaviourally Anchored Rating Scales (BARS)</a:t>
            </a:r>
          </a:p>
          <a:p>
            <a:pPr>
              <a:buFont typeface="+mj-lt"/>
              <a:buAutoNum type="arabicPeriod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 Centres</a:t>
            </a:r>
          </a:p>
          <a:p>
            <a:pPr>
              <a:buFont typeface="+mj-lt"/>
              <a:buAutoNum type="arabicPeriod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 – degree Appraisal</a:t>
            </a:r>
          </a:p>
          <a:p>
            <a:pPr>
              <a:buFont typeface="+mj-lt"/>
              <a:buAutoNum type="arabicPeriod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Team- oriented Appraisal</a:t>
            </a:r>
          </a:p>
          <a:p>
            <a:pPr>
              <a:buFont typeface="+mj-lt"/>
              <a:buAutoNum type="arabicPeriod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 –oriented Appraisal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8300" y="1816100"/>
            <a:ext cx="4029500" cy="4445000"/>
          </a:xfrm>
        </p:spPr>
      </p:pic>
    </p:spTree>
    <p:extLst>
      <p:ext uri="{BB962C8B-B14F-4D97-AF65-F5344CB8AC3E}">
        <p14:creationId xmlns:p14="http://schemas.microsoft.com/office/powerpoint/2010/main" xmlns="" val="4209737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15900"/>
            <a:ext cx="8911687" cy="11684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MANAGEMENT BY OBJECTIVES (MBO)</a:t>
            </a:r>
            <a:endParaRPr lang="en-US" sz="4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51000"/>
            <a:ext cx="8915400" cy="4648200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75000"/>
                </a:schemeClr>
              </a:buClr>
              <a:buSzPct val="140000"/>
              <a:buFont typeface="Wingdings" panose="05000000000000000000" pitchFamily="2" charset="2"/>
              <a:buChar char="q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MBO is a process of agreeing upon objectives within an organization so the managers and employees  agree to the </a:t>
            </a:r>
            <a:r>
              <a:rPr lang="en-IN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objectieves</a:t>
            </a: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understand what they are in the organization.</a:t>
            </a:r>
          </a:p>
          <a:p>
            <a:pPr>
              <a:buClr>
                <a:schemeClr val="accent6">
                  <a:lumMod val="75000"/>
                </a:schemeClr>
              </a:buClr>
              <a:buSzPct val="140000"/>
              <a:buFont typeface="Wingdings" panose="05000000000000000000" pitchFamily="2" charset="2"/>
              <a:buChar char="q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popular techniques of performance appraisal of managers now a days is MBO</a:t>
            </a:r>
          </a:p>
          <a:p>
            <a:pPr>
              <a:buClr>
                <a:schemeClr val="accent6">
                  <a:lumMod val="75000"/>
                </a:schemeClr>
              </a:buClr>
              <a:buSzPct val="140000"/>
              <a:buFont typeface="Wingdings" panose="05000000000000000000" pitchFamily="2" charset="2"/>
              <a:buChar char="q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term popularized by Peter Drucker in his 1954</a:t>
            </a:r>
          </a:p>
          <a:p>
            <a:pPr>
              <a:buClr>
                <a:schemeClr val="accent6">
                  <a:lumMod val="75000"/>
                </a:schemeClr>
              </a:buClr>
              <a:buSzPct val="140000"/>
              <a:buFont typeface="Wingdings" panose="05000000000000000000" pitchFamily="2" charset="2"/>
              <a:buChar char="q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benefits and also limitation of MBO.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6364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203200"/>
            <a:ext cx="10464800" cy="14351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BEHAVIOURALLY ANCHORED RATING SCALE (BARS)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58900" y="2133600"/>
            <a:ext cx="5676900" cy="3777622"/>
          </a:xfrm>
        </p:spPr>
        <p:txBody>
          <a:bodyPr>
            <a:normAutofit/>
          </a:bodyPr>
          <a:lstStyle/>
          <a:p>
            <a:pPr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IN" sz="28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BARS represent a range of descriptive statements of behaviour  varying from the least to the most effective.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IN" sz="28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a </a:t>
            </a:r>
            <a:r>
              <a:rPr lang="en-IN" sz="2800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rater</a:t>
            </a:r>
            <a:r>
              <a:rPr lang="en-IN" sz="28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expected to indicates which behaviour on each scale best describes an employees performance</a:t>
            </a:r>
            <a:r>
              <a:rPr lang="en-IN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50981" y="2133600"/>
            <a:ext cx="4175919" cy="3777622"/>
          </a:xfrm>
        </p:spPr>
      </p:pic>
    </p:spTree>
    <p:extLst>
      <p:ext uri="{BB962C8B-B14F-4D97-AF65-F5344CB8AC3E}">
        <p14:creationId xmlns:p14="http://schemas.microsoft.com/office/powerpoint/2010/main" xmlns="" val="1837639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2301" y="190500"/>
            <a:ext cx="9612312" cy="952500"/>
          </a:xfrm>
        </p:spPr>
        <p:txBody>
          <a:bodyPr>
            <a:normAutofit/>
          </a:bodyPr>
          <a:lstStyle/>
          <a:p>
            <a:r>
              <a:rPr lang="en-IN" sz="44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ASSESMENT CENTRES</a:t>
            </a:r>
            <a:endParaRPr lang="en-US" sz="44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24000"/>
            <a:ext cx="8915400" cy="4387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In the performance appraisal, assessment centres can be used certify the competence of individuals to perform specific technical skills.</a:t>
            </a:r>
          </a:p>
          <a:p>
            <a:pPr marL="0" indent="0">
              <a:buNone/>
            </a:pPr>
            <a:r>
              <a:rPr lang="en-IN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They can be used to evaluate candidates for managerial position, usually in combination with current performance appraisal.</a:t>
            </a:r>
            <a:endParaRPr lang="en-US" sz="3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2444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360 DEGREE APPRAISAL</a:t>
            </a:r>
            <a:endParaRPr lang="en-US" sz="4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Appraisal by superior</a:t>
            </a:r>
          </a:p>
          <a:p>
            <a:r>
              <a:rPr lang="en-IN" sz="28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Appraisal by colleagues, peers</a:t>
            </a:r>
          </a:p>
          <a:p>
            <a:r>
              <a:rPr lang="en-IN" sz="28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Appraisal by subordinates</a:t>
            </a:r>
          </a:p>
          <a:p>
            <a:r>
              <a:rPr lang="en-IN" sz="2800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Appraisal by external customers</a:t>
            </a:r>
            <a:r>
              <a:rPr lang="en-IN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15300" y="2095500"/>
            <a:ext cx="3898900" cy="405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2917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TEAM ORIENTED APPRAISAL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 satisfaction</a:t>
            </a:r>
          </a:p>
          <a:p>
            <a:r>
              <a:rPr lang="en-IN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 team transactions</a:t>
            </a:r>
          </a:p>
          <a:p>
            <a:r>
              <a:rPr lang="en-IN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 steps</a:t>
            </a:r>
            <a:endParaRPr lang="en-US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77100" y="2157412"/>
            <a:ext cx="4648200" cy="398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2084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CONCLUSION</a:t>
            </a:r>
            <a:endParaRPr lang="en-US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Discussed about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various appraiser who are surrounding us through them we can improve our performance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both two methods of performance appraisal </a:t>
            </a:r>
            <a:r>
              <a:rPr lang="en-IN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IN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traditional methods and modern methods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598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9930" y="2040835"/>
            <a:ext cx="10164417" cy="19082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IN" sz="5400" b="1" dirty="0" smtClean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APPRAISAL</a:t>
            </a:r>
            <a:endParaRPr lang="en-US" sz="5400" b="1" dirty="0" smtClean="0">
              <a:ln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3200" b="1" dirty="0" smtClean="0">
                <a:ln/>
                <a:solidFill>
                  <a:schemeClr val="accent4"/>
                </a:solidFill>
              </a:rPr>
              <a:t>WHO CAN BE THE APPRAISER,</a:t>
            </a:r>
          </a:p>
          <a:p>
            <a:pPr algn="ctr"/>
            <a:r>
              <a:rPr lang="en-IN" sz="3200" b="1" dirty="0" smtClean="0">
                <a:ln/>
                <a:solidFill>
                  <a:schemeClr val="accent4"/>
                </a:solidFill>
              </a:rPr>
              <a:t>PERFORMACE APPRAISAL METHODS</a:t>
            </a:r>
          </a:p>
        </p:txBody>
      </p:sp>
      <p:sp>
        <p:nvSpPr>
          <p:cNvPr id="4" name="Rectangle 3"/>
          <p:cNvSpPr/>
          <p:nvPr/>
        </p:nvSpPr>
        <p:spPr>
          <a:xfrm rot="10800000" flipV="1">
            <a:off x="5552661" y="5236661"/>
            <a:ext cx="64008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36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05028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REFERENCES</a:t>
            </a:r>
            <a:endParaRPr lang="en-US" sz="4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P.C </a:t>
            </a:r>
            <a:r>
              <a:rPr lang="en-IN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Tripathy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Human Resource Development, </a:t>
            </a:r>
            <a:r>
              <a:rPr lang="en-IN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Sulthan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Chand and Sons,</a:t>
            </a:r>
          </a:p>
          <a:p>
            <a:pPr marL="0" indent="0">
              <a:buNone/>
            </a:pPr>
            <a:r>
              <a:rPr lang="en-IN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New Delhi.</a:t>
            </a:r>
          </a:p>
          <a:p>
            <a:r>
              <a:rPr lang="en-IN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Deb.T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Human Resource Development.,</a:t>
            </a:r>
            <a:r>
              <a:rPr lang="en-IN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Parwana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Bhavan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.,New Delhi.</a:t>
            </a:r>
          </a:p>
          <a:p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https://www.education observer.com</a:t>
            </a:r>
          </a:p>
          <a:p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https://corehr.wordpress.com.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0941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47221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78296"/>
            <a:ext cx="8911687" cy="1007165"/>
          </a:xfrm>
        </p:spPr>
        <p:txBody>
          <a:bodyPr/>
          <a:lstStyle/>
          <a:p>
            <a:r>
              <a:rPr lang="en-IN" dirty="0" smtClean="0"/>
              <a:t>               </a:t>
            </a:r>
            <a:r>
              <a:rPr lang="en-IN" sz="4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en-US" sz="4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1652" y="1391477"/>
            <a:ext cx="9052960" cy="5287619"/>
          </a:xfrm>
        </p:spPr>
        <p:txBody>
          <a:bodyPr/>
          <a:lstStyle/>
          <a:p>
            <a:pPr>
              <a:buClr>
                <a:srgbClr val="002060"/>
              </a:buClr>
              <a:buSzPct val="140000"/>
              <a:buFont typeface="Wingdings" panose="05000000000000000000" pitchFamily="2" charset="2"/>
              <a:buChar char="q"/>
            </a:pPr>
            <a:r>
              <a:rPr lang="en-IN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>
              <a:buClr>
                <a:srgbClr val="002060"/>
              </a:buClr>
              <a:buSzPct val="140000"/>
              <a:buFont typeface="Wingdings" panose="05000000000000000000" pitchFamily="2" charset="2"/>
              <a:buChar char="q"/>
            </a:pPr>
            <a:r>
              <a:rPr lang="en-IN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can be the Appraiser???</a:t>
            </a:r>
          </a:p>
          <a:p>
            <a:pPr>
              <a:buClr>
                <a:srgbClr val="002060"/>
              </a:buClr>
              <a:buSzPct val="140000"/>
              <a:buFont typeface="Wingdings" panose="05000000000000000000" pitchFamily="2" charset="2"/>
              <a:buChar char="q"/>
            </a:pPr>
            <a:r>
              <a:rPr lang="en-IN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appraisal methods</a:t>
            </a:r>
          </a:p>
          <a:p>
            <a:pPr marL="0" indent="0">
              <a:buClr>
                <a:srgbClr val="002060"/>
              </a:buClr>
              <a:buSzPct val="140000"/>
              <a:buNone/>
            </a:pPr>
            <a:r>
              <a:rPr lang="en-IN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Traditional methods of appraisal</a:t>
            </a:r>
          </a:p>
          <a:p>
            <a:pPr marL="0" indent="0">
              <a:buClr>
                <a:srgbClr val="002060"/>
              </a:buClr>
              <a:buSzPct val="140000"/>
              <a:buNone/>
            </a:pPr>
            <a:r>
              <a:rPr lang="en-IN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Modern methods of appraisal</a:t>
            </a:r>
          </a:p>
          <a:p>
            <a:pPr>
              <a:buClr>
                <a:srgbClr val="002060"/>
              </a:buClr>
              <a:buSzPct val="140000"/>
              <a:buFont typeface="Wingdings" panose="05000000000000000000" pitchFamily="2" charset="2"/>
              <a:buChar char="q"/>
            </a:pPr>
            <a:r>
              <a:rPr lang="en-IN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>
              <a:buClr>
                <a:srgbClr val="002060"/>
              </a:buClr>
              <a:buSzPct val="140000"/>
              <a:buFont typeface="Wingdings" panose="05000000000000000000" pitchFamily="2" charset="2"/>
              <a:buChar char="q"/>
            </a:pPr>
            <a:r>
              <a:rPr lang="en-IN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2465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57809"/>
            <a:ext cx="8911687" cy="1033669"/>
          </a:xfrm>
        </p:spPr>
        <p:txBody>
          <a:bodyPr/>
          <a:lstStyle/>
          <a:p>
            <a:r>
              <a:rPr lang="en-IN" dirty="0"/>
              <a:t> </a:t>
            </a:r>
            <a:r>
              <a:rPr lang="en-IN" dirty="0" smtClean="0"/>
              <a:t>           </a:t>
            </a:r>
            <a:r>
              <a:rPr lang="en-IN" sz="4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4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9861" y="1510747"/>
            <a:ext cx="9304751" cy="4969565"/>
          </a:xfrm>
        </p:spPr>
        <p:txBody>
          <a:bodyPr>
            <a:noAutofit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IN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appraisal is the annual review of employees over all contribution to company with his or her manager.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IN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appraisal are the part of career development and consist of regular reviews of employee performance within organizations.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IN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Appraisal can be done by employees immediate managers, employees peers, himself or herself, subordinates etc.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IN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mainly two methods of appraisal i.e., 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en-IN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Traditional Appraisal Method</a:t>
            </a:r>
          </a:p>
          <a:p>
            <a:pPr marL="0" indent="0">
              <a:buClr>
                <a:schemeClr val="accent6">
                  <a:lumMod val="75000"/>
                </a:schemeClr>
              </a:buClr>
              <a:buNone/>
            </a:pPr>
            <a:r>
              <a:rPr lang="en-IN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Modern  Appraisal Methods </a:t>
            </a:r>
            <a:endParaRPr lang="en-US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05062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7827" y="437322"/>
            <a:ext cx="9516786" cy="1232452"/>
          </a:xfrm>
        </p:spPr>
        <p:txBody>
          <a:bodyPr>
            <a:noAutofit/>
          </a:bodyPr>
          <a:lstStyle/>
          <a:p>
            <a:r>
              <a:rPr lang="en-IN" sz="4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WHO CAN BE THE APPRAISER???</a:t>
            </a:r>
            <a:endParaRPr lang="en-US" sz="4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304" y="1775791"/>
            <a:ext cx="9649308" cy="4479235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SzPct val="140000"/>
              <a:buFont typeface="Wingdings" panose="05000000000000000000" pitchFamily="2" charset="2"/>
              <a:buChar char="ü"/>
            </a:pPr>
            <a:r>
              <a:rPr lang="en-IN" sz="2800" i="1" dirty="0" smtClean="0">
                <a:solidFill>
                  <a:srgbClr val="3007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immediate manager.</a:t>
            </a:r>
          </a:p>
          <a:p>
            <a:pPr>
              <a:buClr>
                <a:srgbClr val="C00000"/>
              </a:buClr>
              <a:buSzPct val="140000"/>
              <a:buFont typeface="Wingdings" panose="05000000000000000000" pitchFamily="2" charset="2"/>
              <a:buChar char="ü"/>
            </a:pPr>
            <a:r>
              <a:rPr lang="en-IN" sz="2800" i="1" dirty="0" smtClean="0">
                <a:solidFill>
                  <a:srgbClr val="3007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managers who are familiar with the employees work.</a:t>
            </a:r>
          </a:p>
          <a:p>
            <a:pPr>
              <a:buClr>
                <a:srgbClr val="C00000"/>
              </a:buClr>
              <a:buSzPct val="140000"/>
              <a:buFont typeface="Wingdings" panose="05000000000000000000" pitchFamily="2" charset="2"/>
              <a:buChar char="ü"/>
            </a:pPr>
            <a:r>
              <a:rPr lang="en-IN" sz="2800" i="1" dirty="0" smtClean="0">
                <a:solidFill>
                  <a:srgbClr val="3007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higher level manager.</a:t>
            </a:r>
          </a:p>
          <a:p>
            <a:pPr>
              <a:buClr>
                <a:srgbClr val="C00000"/>
              </a:buClr>
              <a:buSzPct val="140000"/>
              <a:buFont typeface="Wingdings" panose="05000000000000000000" pitchFamily="2" charset="2"/>
              <a:buChar char="ü"/>
            </a:pPr>
            <a:r>
              <a:rPr lang="en-IN" sz="2800" i="1" dirty="0" smtClean="0">
                <a:solidFill>
                  <a:srgbClr val="3007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Personnel Department </a:t>
            </a:r>
            <a:r>
              <a:rPr lang="en-IN" sz="2800" i="1" dirty="0">
                <a:solidFill>
                  <a:srgbClr val="3007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IN" sz="2800" i="1" dirty="0" smtClean="0">
                <a:solidFill>
                  <a:srgbClr val="3007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pecialist.</a:t>
            </a:r>
          </a:p>
          <a:p>
            <a:pPr>
              <a:buClr>
                <a:srgbClr val="C00000"/>
              </a:buClr>
              <a:buSzPct val="140000"/>
              <a:buFont typeface="Wingdings" panose="05000000000000000000" pitchFamily="2" charset="2"/>
              <a:buChar char="ü"/>
            </a:pPr>
            <a:r>
              <a:rPr lang="en-IN" sz="2800" i="1" dirty="0" smtClean="0">
                <a:solidFill>
                  <a:srgbClr val="3007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employees peers.</a:t>
            </a:r>
          </a:p>
          <a:p>
            <a:pPr>
              <a:buClr>
                <a:srgbClr val="C00000"/>
              </a:buClr>
              <a:buSzPct val="140000"/>
              <a:buFont typeface="Wingdings" panose="05000000000000000000" pitchFamily="2" charset="2"/>
              <a:buChar char="ü"/>
            </a:pPr>
            <a:r>
              <a:rPr lang="en-IN" sz="2800" i="1" dirty="0" smtClean="0">
                <a:solidFill>
                  <a:srgbClr val="3007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 users.</a:t>
            </a:r>
          </a:p>
          <a:p>
            <a:pPr>
              <a:buClr>
                <a:srgbClr val="C00000"/>
              </a:buClr>
              <a:buSzPct val="140000"/>
              <a:buFont typeface="Wingdings" panose="05000000000000000000" pitchFamily="2" charset="2"/>
              <a:buChar char="ü"/>
            </a:pPr>
            <a:r>
              <a:rPr lang="en-IN" sz="2800" i="1" dirty="0" smtClean="0">
                <a:solidFill>
                  <a:srgbClr val="3007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employee himself.</a:t>
            </a:r>
          </a:p>
          <a:p>
            <a:pPr>
              <a:buClr>
                <a:srgbClr val="C00000"/>
              </a:buClr>
              <a:buSzPct val="140000"/>
              <a:buFont typeface="Wingdings" panose="05000000000000000000" pitchFamily="2" charset="2"/>
              <a:buChar char="ü"/>
            </a:pPr>
            <a:r>
              <a:rPr lang="en-IN" sz="2800" i="1" dirty="0" smtClean="0">
                <a:solidFill>
                  <a:srgbClr val="3007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employees subordinates.</a:t>
            </a:r>
            <a:endParaRPr lang="en-US" sz="2800" i="1" dirty="0">
              <a:solidFill>
                <a:srgbClr val="3007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6800" y="2882900"/>
            <a:ext cx="46736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883015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85053" y="2967335"/>
            <a:ext cx="88219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IN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TRADITIONAL METHODS</a:t>
            </a:r>
          </a:p>
          <a:p>
            <a:pPr algn="ctr"/>
            <a:r>
              <a:rPr lang="en-IN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MODERN METHODS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1479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100" y="292100"/>
            <a:ext cx="9815511" cy="939800"/>
          </a:xfrm>
        </p:spPr>
        <p:txBody>
          <a:bodyPr>
            <a:normAutofit/>
          </a:bodyPr>
          <a:lstStyle/>
          <a:p>
            <a:r>
              <a:rPr lang="en-IN" dirty="0" smtClean="0"/>
              <a:t> </a:t>
            </a:r>
            <a:r>
              <a:rPr lang="en-IN" sz="40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TRADITIONAL APPRAISAL METHODS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89100" y="1473200"/>
            <a:ext cx="5143500" cy="5067300"/>
          </a:xfrm>
        </p:spPr>
        <p:txBody>
          <a:bodyPr>
            <a:normAutofit/>
          </a:bodyPr>
          <a:lstStyle/>
          <a:p>
            <a:pPr>
              <a:buClr>
                <a:schemeClr val="accent5">
                  <a:lumMod val="75000"/>
                </a:schemeClr>
              </a:buClr>
              <a:buSzPct val="140000"/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Ranking Method</a:t>
            </a:r>
          </a:p>
          <a:p>
            <a:pPr>
              <a:buClr>
                <a:schemeClr val="accent5">
                  <a:lumMod val="75000"/>
                </a:schemeClr>
              </a:buClr>
              <a:buSzPct val="140000"/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Rating Scale </a:t>
            </a:r>
            <a:r>
              <a:rPr lang="en-I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ethod</a:t>
            </a:r>
          </a:p>
          <a:p>
            <a:pPr>
              <a:buClr>
                <a:schemeClr val="accent5">
                  <a:lumMod val="75000"/>
                </a:schemeClr>
              </a:buClr>
              <a:buSzPct val="140000"/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Check-list Method</a:t>
            </a:r>
          </a:p>
          <a:p>
            <a:pPr>
              <a:buClr>
                <a:schemeClr val="accent5">
                  <a:lumMod val="75000"/>
                </a:schemeClr>
              </a:buClr>
              <a:buSzPct val="140000"/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Forced-choice Method</a:t>
            </a:r>
          </a:p>
          <a:p>
            <a:pPr>
              <a:buClr>
                <a:schemeClr val="accent5">
                  <a:lumMod val="75000"/>
                </a:schemeClr>
              </a:buClr>
              <a:buSzPct val="140000"/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 Review </a:t>
            </a:r>
          </a:p>
          <a:p>
            <a:pPr>
              <a:buClr>
                <a:schemeClr val="accent5">
                  <a:lumMod val="75000"/>
                </a:schemeClr>
              </a:buClr>
              <a:buSzPct val="140000"/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Critical Incident </a:t>
            </a:r>
            <a:r>
              <a:rPr lang="en-I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echnique</a:t>
            </a:r>
          </a:p>
          <a:p>
            <a:pPr>
              <a:buClr>
                <a:schemeClr val="accent5">
                  <a:lumMod val="75000"/>
                </a:schemeClr>
              </a:buClr>
              <a:buSzPct val="140000"/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Confidential Report</a:t>
            </a:r>
          </a:p>
          <a:p>
            <a:pPr>
              <a:buClr>
                <a:schemeClr val="accent5">
                  <a:lumMod val="75000"/>
                </a:schemeClr>
              </a:buClr>
              <a:buSzPct val="140000"/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Essay Appraisal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91375" y="1473200"/>
            <a:ext cx="5000625" cy="5067300"/>
          </a:xfrm>
        </p:spPr>
      </p:pic>
    </p:spTree>
    <p:extLst>
      <p:ext uri="{BB962C8B-B14F-4D97-AF65-F5344CB8AC3E}">
        <p14:creationId xmlns:p14="http://schemas.microsoft.com/office/powerpoint/2010/main" xmlns="" val="4231310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04800"/>
            <a:ext cx="8911687" cy="711200"/>
          </a:xfrm>
        </p:spPr>
        <p:txBody>
          <a:bodyPr/>
          <a:lstStyle/>
          <a:p>
            <a:r>
              <a:rPr lang="en-IN" dirty="0" smtClean="0"/>
              <a:t>            </a:t>
            </a:r>
            <a:r>
              <a:rPr lang="en-IN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TRADITIONAL METHODS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46200"/>
            <a:ext cx="8915400" cy="5219700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IN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RANKING METHOD</a:t>
            </a:r>
          </a:p>
          <a:p>
            <a:pPr marL="0" indent="0">
              <a:buClr>
                <a:schemeClr val="accent3">
                  <a:lumMod val="50000"/>
                </a:schemeClr>
              </a:buClr>
              <a:buNone/>
            </a:pPr>
            <a:r>
              <a:rPr lang="en-I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IN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oldest and simplest method of Performance Appraisal.</a:t>
            </a:r>
          </a:p>
          <a:p>
            <a:pPr marL="0" indent="0">
              <a:buClr>
                <a:schemeClr val="accent3">
                  <a:lumMod val="50000"/>
                </a:schemeClr>
              </a:buClr>
              <a:buNone/>
            </a:pPr>
            <a:r>
              <a:rPr lang="en-IN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The employees are ranked according to their relative levels of performance .</a:t>
            </a:r>
          </a:p>
          <a:p>
            <a:pPr marL="0" indent="0">
              <a:buClr>
                <a:schemeClr val="accent3">
                  <a:lumMod val="50000"/>
                </a:schemeClr>
              </a:buClr>
              <a:buNone/>
            </a:pPr>
            <a:r>
              <a:rPr lang="en-IN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IN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IN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 employees from highest to lowest rank on some criteria.</a:t>
            </a:r>
          </a:p>
          <a:p>
            <a:pPr marL="0" indent="0">
              <a:buClr>
                <a:schemeClr val="accent3">
                  <a:lumMod val="50000"/>
                </a:schemeClr>
              </a:buClr>
              <a:buSzPct val="140000"/>
              <a:buNone/>
            </a:pPr>
            <a:endParaRPr lang="en-IN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accent3">
                  <a:lumMod val="50000"/>
                </a:schemeClr>
              </a:buClr>
              <a:buSzPct val="140000"/>
              <a:buFont typeface="Wingdings" panose="05000000000000000000" pitchFamily="2" charset="2"/>
              <a:buChar char="Ø"/>
            </a:pPr>
            <a:r>
              <a:rPr lang="en-IN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I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RATING-SCALE METHOD</a:t>
            </a:r>
            <a:r>
              <a:rPr lang="en-IN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Clr>
                <a:schemeClr val="accent3">
                  <a:lumMod val="50000"/>
                </a:schemeClr>
              </a:buClr>
              <a:buSzPct val="140000"/>
              <a:buNone/>
            </a:pPr>
            <a:r>
              <a:rPr lang="en-IN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Rate employees according to the evaluators record, their judgment.</a:t>
            </a:r>
          </a:p>
          <a:p>
            <a:pPr marL="0" indent="0">
              <a:buClr>
                <a:schemeClr val="accent3">
                  <a:lumMod val="50000"/>
                </a:schemeClr>
              </a:buClr>
              <a:buSzPct val="140000"/>
              <a:buNone/>
            </a:pPr>
            <a:r>
              <a:rPr lang="en-IN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Two types</a:t>
            </a:r>
          </a:p>
          <a:p>
            <a:pPr marL="0" indent="0">
              <a:buClr>
                <a:schemeClr val="accent3">
                  <a:lumMod val="50000"/>
                </a:schemeClr>
              </a:buClr>
              <a:buSzPct val="140000"/>
              <a:buNone/>
            </a:pPr>
            <a:r>
              <a:rPr lang="en-IN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Discrete</a:t>
            </a:r>
          </a:p>
          <a:p>
            <a:pPr marL="0" indent="0">
              <a:buClr>
                <a:schemeClr val="accent3">
                  <a:lumMod val="50000"/>
                </a:schemeClr>
              </a:buClr>
              <a:buSzPct val="140000"/>
              <a:buNone/>
            </a:pPr>
            <a:r>
              <a:rPr lang="en-IN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Continuous    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598325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04590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CONTINUING…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09700"/>
            <a:ext cx="10845800" cy="5143500"/>
          </a:xfrm>
        </p:spPr>
        <p:txBody>
          <a:bodyPr>
            <a:normAutofit/>
          </a:bodyPr>
          <a:lstStyle/>
          <a:p>
            <a:pPr>
              <a:buClr>
                <a:schemeClr val="accent5">
                  <a:lumMod val="50000"/>
                </a:schemeClr>
              </a:buClr>
              <a:buSzPct val="140000"/>
              <a:buFont typeface="Wingdings" panose="05000000000000000000" pitchFamily="2" charset="2"/>
              <a:buChar char="Ø"/>
            </a:pPr>
            <a:r>
              <a:rPr lang="en-I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CHECK-LIST METHOD</a:t>
            </a:r>
          </a:p>
          <a:p>
            <a:pPr marL="0" indent="0">
              <a:buClr>
                <a:schemeClr val="accent5">
                  <a:lumMod val="50000"/>
                </a:schemeClr>
              </a:buClr>
              <a:buSzPct val="140000"/>
              <a:buNone/>
            </a:pPr>
            <a:r>
              <a:rPr lang="en-I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I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Check-list method contains a list of statements on the basis of Performance.</a:t>
            </a:r>
          </a:p>
          <a:p>
            <a:pPr marL="0" indent="0">
              <a:buClr>
                <a:schemeClr val="accent5">
                  <a:lumMod val="50000"/>
                </a:schemeClr>
              </a:buClr>
              <a:buSzPct val="140000"/>
              <a:buNone/>
            </a:pPr>
            <a:r>
              <a:rPr lang="en-I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Difficult to construct a good check-list.</a:t>
            </a:r>
          </a:p>
          <a:p>
            <a:pPr>
              <a:buClr>
                <a:schemeClr val="accent5">
                  <a:lumMod val="50000"/>
                </a:schemeClr>
              </a:buClr>
              <a:buSzPct val="140000"/>
              <a:buFont typeface="Wingdings" panose="05000000000000000000" pitchFamily="2" charset="2"/>
              <a:buChar char="Ø"/>
            </a:pPr>
            <a:r>
              <a:rPr lang="en-I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FORCED-CHOICE METHOD</a:t>
            </a:r>
          </a:p>
          <a:p>
            <a:pPr marL="0" indent="0">
              <a:buClr>
                <a:schemeClr val="accent5">
                  <a:lumMod val="50000"/>
                </a:schemeClr>
              </a:buClr>
              <a:buSzPct val="140000"/>
              <a:buNone/>
            </a:pPr>
            <a:r>
              <a:rPr lang="en-I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I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method the </a:t>
            </a:r>
            <a:r>
              <a:rPr lang="en-IN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rater</a:t>
            </a:r>
            <a:r>
              <a:rPr lang="en-I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forced to select statements which are ready made.</a:t>
            </a:r>
          </a:p>
          <a:p>
            <a:pPr marL="0" indent="0">
              <a:buClr>
                <a:schemeClr val="accent5">
                  <a:lumMod val="50000"/>
                </a:schemeClr>
              </a:buClr>
              <a:buSzPct val="140000"/>
              <a:buNone/>
            </a:pPr>
            <a:r>
              <a:rPr lang="en-I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The </a:t>
            </a:r>
            <a:r>
              <a:rPr lang="en-IN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rater</a:t>
            </a:r>
            <a:r>
              <a:rPr lang="en-I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asked to indicate which of the phrases is the most and least </a:t>
            </a:r>
          </a:p>
          <a:p>
            <a:pPr>
              <a:buClr>
                <a:schemeClr val="accent5">
                  <a:lumMod val="50000"/>
                </a:schemeClr>
              </a:buClr>
              <a:buSzPct val="140000"/>
              <a:buFont typeface="Wingdings" panose="05000000000000000000" pitchFamily="2" charset="2"/>
              <a:buChar char="Ø"/>
            </a:pPr>
            <a:r>
              <a:rPr lang="en-I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 REVIEW</a:t>
            </a:r>
          </a:p>
          <a:p>
            <a:pPr marL="0" indent="0">
              <a:buClr>
                <a:schemeClr val="accent5">
                  <a:lumMod val="50000"/>
                </a:schemeClr>
              </a:buClr>
              <a:buSzPct val="140000"/>
              <a:buNone/>
            </a:pPr>
            <a:r>
              <a:rPr lang="en-IN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I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appraiser goes to the field and obtain the information about work performance.</a:t>
            </a:r>
          </a:p>
          <a:p>
            <a:pPr marL="0" indent="0">
              <a:buClr>
                <a:schemeClr val="accent5">
                  <a:lumMod val="50000"/>
                </a:schemeClr>
              </a:buClr>
              <a:buSzPct val="140000"/>
              <a:buNone/>
            </a:pPr>
            <a:r>
              <a:rPr lang="en-I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Time consuming process</a:t>
            </a:r>
            <a:endParaRPr lang="en-IN" sz="28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accent5">
                  <a:lumMod val="50000"/>
                </a:schemeClr>
              </a:buClr>
              <a:buSzPct val="140000"/>
              <a:buNone/>
            </a:pPr>
            <a:r>
              <a:rPr lang="en-I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52606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324</TotalTime>
  <Words>772</Words>
  <Application>Microsoft Office PowerPoint</Application>
  <PresentationFormat>Custom</PresentationFormat>
  <Paragraphs>113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Wisp</vt:lpstr>
      <vt:lpstr>Slide 1</vt:lpstr>
      <vt:lpstr>Slide 2</vt:lpstr>
      <vt:lpstr>               CONTENTS</vt:lpstr>
      <vt:lpstr>            INTRODUCTION</vt:lpstr>
      <vt:lpstr>    WHO CAN BE THE APPRAISER???</vt:lpstr>
      <vt:lpstr>Slide 6</vt:lpstr>
      <vt:lpstr> TRADITIONAL APPRAISAL METHODS </vt:lpstr>
      <vt:lpstr>            TRADITIONAL METHODS</vt:lpstr>
      <vt:lpstr>CONTINUING…</vt:lpstr>
      <vt:lpstr>CONTINUING</vt:lpstr>
      <vt:lpstr>ESSAY APPRAISAL           The rater is asked to express the strong as well as weak points of the employees behaviour.          Common method for appraising individuals for professional positions.       </vt:lpstr>
      <vt:lpstr>      LIMITATIONS OF TRADITIONAL APPROACH</vt:lpstr>
      <vt:lpstr>    MODERN APPRAISAL METHODS</vt:lpstr>
      <vt:lpstr>   MANAGEMENT BY OBJECTIVES (MBO)</vt:lpstr>
      <vt:lpstr>BEHAVIOURALLY ANCHORED RATING SCALE (BARS)</vt:lpstr>
      <vt:lpstr>           ASSESMENT CENTRES</vt:lpstr>
      <vt:lpstr>            360 DEGREE APPRAISAL</vt:lpstr>
      <vt:lpstr>      TEAM ORIENTED APPRAISAL</vt:lpstr>
      <vt:lpstr>              CONCLUSION</vt:lpstr>
      <vt:lpstr>                    REFERENCES</vt:lpstr>
      <vt:lpstr>Slide 21</vt:lpstr>
    </vt:vector>
  </TitlesOfParts>
  <Company>Vodafone India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Varghese, Meetu (KEL), Vodafone India</dc:creator>
  <cp:lastModifiedBy>acer</cp:lastModifiedBy>
  <cp:revision>32</cp:revision>
  <dcterms:created xsi:type="dcterms:W3CDTF">2017-10-08T10:56:09Z</dcterms:created>
  <dcterms:modified xsi:type="dcterms:W3CDTF">2019-08-01T05:41:12Z</dcterms:modified>
</cp:coreProperties>
</file>